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embeddedFontLst>
    <p:embeddedFont>
      <p:font typeface="Helvetica Neue" panose="020B0604020202020204" charset="0"/>
      <p:regular r:id="rId27"/>
      <p:bold r:id="rId28"/>
      <p:italic r:id="rId29"/>
      <p:boldItalic r:id="rId30"/>
    </p:embeddedFont>
    <p:embeddedFont>
      <p:font typeface="Roboto" panose="020B0604020202020204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hqVubGRR07Z7zIl7NpD25CvOKc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142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147340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c039e3a2c_0_17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gec039e3a2c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1" name="Google Shape;91;gec039e3a2c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1409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da63291530_0_4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2da6329153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1" name="Google Shape;161;g2da63291530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4759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da63291530_0_12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2da6329153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9" name="Google Shape;169;g2da63291530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4552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a63291530_0_8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2da6329153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6" name="Google Shape;176;g2da6329153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42947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da63291530_0_10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2da63291530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4" name="Google Shape;184;g2da63291530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79239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da63291530_0_6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2da6329153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1" name="Google Shape;191;g2da6329153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32682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da63291530_0_5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2da63291530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8" name="Google Shape;198;g2da63291530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0645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2184871e92_0_8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22184871e92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5" name="Google Shape;205;g22184871e92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47886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da63291530_0_15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g2da63291530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3" name="Google Shape;213;g2da63291530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66991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da63291530_0_16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2da63291530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1" name="Google Shape;221;g2da63291530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7468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da63291530_0_17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2da63291530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9" name="Google Shape;229;g2da63291530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7125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d00da58544_0_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2d00da5854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8" name="Google Shape;98;g2d00da58544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68111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da63291530_0_18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2da63291530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7" name="Google Shape;237;g2da63291530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82518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da63291530_0_19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2da63291530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5" name="Google Shape;245;g2da63291530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73124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da63291530_0_18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2da63291530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2" name="Google Shape;252;g2da63291530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53325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daf46381fb_1_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2daf46381f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9" name="Google Shape;259;g2daf46381f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94272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da63291530_0_11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2da63291530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5" name="Google Shape;265;g2da63291530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907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3d5a474c_0_7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11f3d5a474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8" name="Google Shape;108;g11f3d5a474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1215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1f3d5a474c_0_8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g11f3d5a474c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4" name="Google Shape;114;g11f3d5a474c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975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da63291530_0_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2da6329153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2" name="Google Shape;122;g2da6329153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56002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da63291530_0_13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2da63291530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0" name="Google Shape;130;g2da63291530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9413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da63291530_0_1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2da6329153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g2da6329153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38581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da63291530_0_3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2da63291530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5" name="Google Shape;145;g2da63291530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3418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da63291530_0_2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-PE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2da6329153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" name="Google Shape;153;g2da6329153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0487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p2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, 1 objeto y 2 objetos" type="objAndTwoObj">
  <p:cSld name="OBJECT_AND_TWO_OBJECT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body" idx="1"/>
          </p:nvPr>
        </p:nvSpPr>
        <p:spPr>
          <a:xfrm>
            <a:off x="457200" y="1268413"/>
            <a:ext cx="4038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  <a:defRPr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  <a:defRPr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body" idx="2"/>
          </p:nvPr>
        </p:nvSpPr>
        <p:spPr>
          <a:xfrm>
            <a:off x="4648200" y="1268413"/>
            <a:ext cx="4038600" cy="2185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  <a:defRPr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  <a:defRPr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body" idx="3"/>
          </p:nvPr>
        </p:nvSpPr>
        <p:spPr>
          <a:xfrm>
            <a:off x="4648200" y="3606800"/>
            <a:ext cx="4038600" cy="218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  <a:defRPr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  <a:defRPr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  <a:defRPr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lo el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es.wikipedia.org/wiki/Museo_Temple_Radicati" TargetMode="External"/><Relationship Id="rId3" Type="http://schemas.openxmlformats.org/officeDocument/2006/relationships/hyperlink" Target="https://es.wikipedia.org/wiki/Museo_de_Sitio_de_Pachac%C3%A1mac" TargetMode="External"/><Relationship Id="rId7" Type="http://schemas.openxmlformats.org/officeDocument/2006/relationships/hyperlink" Target="https://es.wikipedia.org/wiki/Distrito_de_Leimebamba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s.wikipedia.org/w/index.php?title=Centro_Mallqui&amp;action=edit&amp;redlink=1" TargetMode="External"/><Relationship Id="rId11" Type="http://schemas.openxmlformats.org/officeDocument/2006/relationships/hyperlink" Target="https://es.wikipedia.org/wiki/Distrito_de_Ate" TargetMode="External"/><Relationship Id="rId5" Type="http://schemas.openxmlformats.org/officeDocument/2006/relationships/hyperlink" Target="https://es.wikipedia.org/wiki/Lima" TargetMode="External"/><Relationship Id="rId10" Type="http://schemas.openxmlformats.org/officeDocument/2006/relationships/hyperlink" Target="https://es.wikipedia.org/wiki/Museo_de_Sitio_de_Puruchuco" TargetMode="External"/><Relationship Id="rId4" Type="http://schemas.openxmlformats.org/officeDocument/2006/relationships/hyperlink" Target="https://es.wikipedia.org/wiki/Museo_Nacional_de_Arqueolog%C3%ADa,_Antropolog%C3%ADa_e_Historia_del_Per%C3%BA" TargetMode="External"/><Relationship Id="rId9" Type="http://schemas.openxmlformats.org/officeDocument/2006/relationships/hyperlink" Target="https://es.wikipedia.org/wiki/Ica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tsandculture.google.com/story/8AWh9KXGqHC1zw?hl=es-419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jgomezm@tecsup.edu.p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es/Manuel-Medrano/e/B003RGI7IQ/ref=kwrp_li_aut" TargetMode="External"/><Relationship Id="rId7" Type="http://schemas.openxmlformats.org/officeDocument/2006/relationships/hyperlink" Target="https://github.com/potatodax/quipucamayoc/wiki/Quipucamayoc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s.wikipedia.org/wiki/Quipu" TargetMode="External"/><Relationship Id="rId5" Type="http://schemas.openxmlformats.org/officeDocument/2006/relationships/hyperlink" Target="https://www.google.com.pe/search?hl=es&amp;tbo=p&amp;tbm=bks&amp;q=inauthor:%22Robert+Ascher%22" TargetMode="External"/><Relationship Id="rId4" Type="http://schemas.openxmlformats.org/officeDocument/2006/relationships/hyperlink" Target="https://www.google.com.pe/search?hl=es&amp;tbo=p&amp;tbm=bks&amp;q=inauthor:%22Marcia+Ascher%22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Lan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es.wikipedia.org/wiki/Algod%C3%B3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Contabilida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c039e3a2c_0_177"/>
          <p:cNvSpPr txBox="1"/>
          <p:nvPr/>
        </p:nvSpPr>
        <p:spPr>
          <a:xfrm>
            <a:off x="812250" y="718725"/>
            <a:ext cx="75195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PE" sz="44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SEMANA DE PROYECTOS</a:t>
            </a:r>
            <a:endParaRPr sz="4400" b="1" i="0" u="none" strike="noStrike" cap="non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ec039e3a2c_0_177"/>
          <p:cNvSpPr txBox="1"/>
          <p:nvPr/>
        </p:nvSpPr>
        <p:spPr>
          <a:xfrm>
            <a:off x="678375" y="2502425"/>
            <a:ext cx="7772400" cy="1431600"/>
          </a:xfrm>
          <a:prstGeom prst="rect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700" b="1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Proyecto 38 - Programando Quipus "Explorando la Historia Inca a través de cuerdas y nudos con el apoyo del lenguaje Python".</a:t>
            </a:r>
            <a:endParaRPr sz="27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da63291530_0_4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¿Cuántos Quipus existen?</a:t>
            </a:r>
            <a:endParaRPr b="1">
              <a:solidFill>
                <a:srgbClr val="C00000"/>
              </a:solidFill>
            </a:endParaRPr>
          </a:p>
        </p:txBody>
      </p:sp>
      <p:sp>
        <p:nvSpPr>
          <p:cNvPr id="164" name="Google Shape;164;g2da63291530_0_49"/>
          <p:cNvSpPr txBox="1"/>
          <p:nvPr/>
        </p:nvSpPr>
        <p:spPr>
          <a:xfrm>
            <a:off x="665125" y="2218725"/>
            <a:ext cx="5001600" cy="3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Segun Medrano (2021) , existen alrededor de 1386 ejemplares de Quipus repartidos entre América y Europa.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Docenas de quipus en comunidades andinas.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  <p:pic>
        <p:nvPicPr>
          <p:cNvPr id="165" name="Google Shape;165;g2da63291530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3000" y="1414813"/>
            <a:ext cx="3133725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da63291530_0_125"/>
          <p:cNvSpPr txBox="1"/>
          <p:nvPr/>
        </p:nvSpPr>
        <p:spPr>
          <a:xfrm>
            <a:off x="166100" y="188950"/>
            <a:ext cx="8826300" cy="1143000"/>
          </a:xfrm>
          <a:prstGeom prst="rect">
            <a:avLst/>
          </a:prstGeom>
          <a:solidFill>
            <a:srgbClr val="FFFFFF">
              <a:alpha val="48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s-PE" sz="44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Quipus en el Perú</a:t>
            </a:r>
            <a:endParaRPr sz="1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2da63291530_0_125"/>
          <p:cNvSpPr txBox="1"/>
          <p:nvPr/>
        </p:nvSpPr>
        <p:spPr>
          <a:xfrm>
            <a:off x="665125" y="1761525"/>
            <a:ext cx="7536000" cy="45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Hay 35 quipus en el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Museo de Pachacamac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​Otros 35 en el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Museo Nacional de Arqueología, Antropología e Historia del Perú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, ambos en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Lima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, 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El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Centro Mallqui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​ en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Leimebamba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 tiene 32 quipus. 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El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Museo Temple Radicati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 de Lima posee 26, 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El Museo de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Ica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 tiene 25, 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El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10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Museo Puruchuco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 de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11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Ate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 tiene 23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a63291530_0_83"/>
          <p:cNvSpPr txBox="1">
            <a:spLocks noGrp="1"/>
          </p:cNvSpPr>
          <p:nvPr>
            <p:ph type="title"/>
          </p:nvPr>
        </p:nvSpPr>
        <p:spPr>
          <a:xfrm>
            <a:off x="279600" y="386825"/>
            <a:ext cx="8406000" cy="25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Los Khipus de Puruchuco, un hallazgo arqueológico sin precedentes</a:t>
            </a:r>
            <a:endParaRPr b="1">
              <a:solidFill>
                <a:srgbClr val="C00000"/>
              </a:solidFill>
            </a:endParaRPr>
          </a:p>
        </p:txBody>
      </p:sp>
      <p:sp>
        <p:nvSpPr>
          <p:cNvPr id="179" name="Google Shape;179;g2da63291530_0_83"/>
          <p:cNvSpPr txBox="1"/>
          <p:nvPr/>
        </p:nvSpPr>
        <p:spPr>
          <a:xfrm>
            <a:off x="304800" y="5888800"/>
            <a:ext cx="8406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000" u="sng">
                <a:solidFill>
                  <a:schemeClr val="hlink"/>
                </a:solidFill>
                <a:hlinkClick r:id="rId3"/>
              </a:rPr>
              <a:t>https://artsandculture.google.com/story/8AWh9KXGqHC1zw?hl=es-419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0" name="Google Shape;180;g2da63291530_0_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2738" y="2922125"/>
            <a:ext cx="4990187" cy="296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da63291530_0_103"/>
          <p:cNvSpPr txBox="1">
            <a:spLocks noGrp="1"/>
          </p:cNvSpPr>
          <p:nvPr>
            <p:ph type="title"/>
          </p:nvPr>
        </p:nvSpPr>
        <p:spPr>
          <a:xfrm>
            <a:off x="279600" y="158225"/>
            <a:ext cx="8406000" cy="11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Museo de Puruchuco</a:t>
            </a:r>
            <a:endParaRPr b="1">
              <a:solidFill>
                <a:srgbClr val="C00000"/>
              </a:solidFill>
            </a:endParaRPr>
          </a:p>
        </p:txBody>
      </p:sp>
      <p:pic>
        <p:nvPicPr>
          <p:cNvPr id="187" name="Google Shape;187;g2da63291530_0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4363" y="1533725"/>
            <a:ext cx="6795267" cy="50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da63291530_0_65"/>
          <p:cNvSpPr txBox="1"/>
          <p:nvPr/>
        </p:nvSpPr>
        <p:spPr>
          <a:xfrm>
            <a:off x="665125" y="1609125"/>
            <a:ext cx="7536000" cy="45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Fabricado con fibras de algodón o camélido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Los hilos urdidos o torcidos eran de color natural, o bien de color natural, o bien teñidos usando pigmentos orgánicos. 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Sigue un patrón establecido y regularmente utilizado por los Incas para propósitos administrativos y contables. 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Generalmente está estructurado al sistema numérico decimal (base-10),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  <p:sp>
        <p:nvSpPr>
          <p:cNvPr id="194" name="Google Shape;194;g2da63291530_0_6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Quipu Canónico</a:t>
            </a:r>
            <a:endParaRPr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da63291530_0_5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Quipu Canónico</a:t>
            </a:r>
            <a:endParaRPr b="1">
              <a:solidFill>
                <a:srgbClr val="C00000"/>
              </a:solidFill>
            </a:endParaRPr>
          </a:p>
        </p:txBody>
      </p:sp>
      <p:pic>
        <p:nvPicPr>
          <p:cNvPr id="201" name="Google Shape;201;g2da63291530_0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204938"/>
            <a:ext cx="7487013" cy="5500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2184871e92_0_87"/>
          <p:cNvSpPr txBox="1"/>
          <p:nvPr/>
        </p:nvSpPr>
        <p:spPr>
          <a:xfrm>
            <a:off x="166100" y="417550"/>
            <a:ext cx="8826300" cy="1143000"/>
          </a:xfrm>
          <a:prstGeom prst="rect">
            <a:avLst/>
          </a:prstGeom>
          <a:solidFill>
            <a:srgbClr val="FFFFFF">
              <a:alpha val="4823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s-PE" sz="44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Estructura del Quipu</a:t>
            </a:r>
            <a:endParaRPr sz="1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g22184871e92_0_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12950"/>
            <a:ext cx="8839199" cy="3990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g22184871e92_0_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6650" y="5549318"/>
            <a:ext cx="411480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a63291530_0_157"/>
          <p:cNvSpPr txBox="1"/>
          <p:nvPr/>
        </p:nvSpPr>
        <p:spPr>
          <a:xfrm>
            <a:off x="166100" y="417550"/>
            <a:ext cx="8826300" cy="1143000"/>
          </a:xfrm>
          <a:prstGeom prst="rect">
            <a:avLst/>
          </a:prstGeom>
          <a:solidFill>
            <a:srgbClr val="FFFFFF">
              <a:alpha val="48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s-PE" sz="44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Estructura del Quipu</a:t>
            </a:r>
            <a:endParaRPr sz="1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g2da63291530_0_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6650" y="5549318"/>
            <a:ext cx="411480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2da63291530_0_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7800" y="1712950"/>
            <a:ext cx="6044260" cy="3683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da63291530_0_165"/>
          <p:cNvSpPr txBox="1"/>
          <p:nvPr/>
        </p:nvSpPr>
        <p:spPr>
          <a:xfrm>
            <a:off x="166100" y="417550"/>
            <a:ext cx="8826300" cy="1143000"/>
          </a:xfrm>
          <a:prstGeom prst="rect">
            <a:avLst/>
          </a:prstGeom>
          <a:solidFill>
            <a:srgbClr val="FFFFFF">
              <a:alpha val="48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s-PE" sz="44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Estructura del Quipu</a:t>
            </a:r>
            <a:endParaRPr sz="1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g2da63291530_0_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6650" y="5549318"/>
            <a:ext cx="411480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2da63291530_0_1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2600" y="1712950"/>
            <a:ext cx="5603626" cy="3683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da63291530_0_173"/>
          <p:cNvSpPr txBox="1"/>
          <p:nvPr/>
        </p:nvSpPr>
        <p:spPr>
          <a:xfrm>
            <a:off x="166100" y="417550"/>
            <a:ext cx="8826300" cy="1143000"/>
          </a:xfrm>
          <a:prstGeom prst="rect">
            <a:avLst/>
          </a:prstGeom>
          <a:solidFill>
            <a:srgbClr val="FFFFFF">
              <a:alpha val="48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s-PE" sz="44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Estructura del Quipu</a:t>
            </a:r>
            <a:endParaRPr sz="1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g2da63291530_0_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850" y="6006518"/>
            <a:ext cx="411480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g2da63291530_0_1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9800" y="1712950"/>
            <a:ext cx="5022516" cy="4136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d00da58544_0_3"/>
          <p:cNvSpPr txBox="1"/>
          <p:nvPr/>
        </p:nvSpPr>
        <p:spPr>
          <a:xfrm>
            <a:off x="4029150" y="5285250"/>
            <a:ext cx="44259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s-PE" sz="29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 </a:t>
            </a:r>
            <a:r>
              <a:rPr lang="es-PE" sz="2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Jaime Gómez Marín</a:t>
            </a:r>
            <a:endParaRPr sz="2600" b="0" i="0" u="none" strike="noStrike" cap="non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-PE"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PE" sz="2400" b="0" i="0" u="sng" strike="noStrike" cap="non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jgomez</a:t>
            </a:r>
            <a:r>
              <a:rPr lang="es-PE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m</a:t>
            </a:r>
            <a:r>
              <a:rPr lang="es-PE" sz="2400" b="0" i="0" u="sng" strike="noStrike" cap="non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@</a:t>
            </a:r>
            <a:r>
              <a:rPr lang="es-PE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tecsup,.edu.pe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g2d00da58544_0_3"/>
          <p:cNvSpPr txBox="1"/>
          <p:nvPr/>
        </p:nvSpPr>
        <p:spPr>
          <a:xfrm>
            <a:off x="812250" y="718725"/>
            <a:ext cx="75195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PE" sz="44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Algo sobre mi</a:t>
            </a:r>
            <a:endParaRPr sz="4400" b="1" i="0" u="none" strike="noStrike" cap="none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2d00da58544_0_3"/>
          <p:cNvSpPr txBox="1"/>
          <p:nvPr/>
        </p:nvSpPr>
        <p:spPr>
          <a:xfrm>
            <a:off x="3829050" y="1883600"/>
            <a:ext cx="4826100" cy="3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PE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Tengo más de </a:t>
            </a:r>
            <a:r>
              <a:rPr lang="es-PE" sz="20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veinticinco  </a:t>
            </a:r>
            <a:r>
              <a:rPr lang="es-PE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años de experiencia en consultoría en el área de informática desarrollada en Perú y España, con una amplia experiencia en gestión de proyectos en el sector público, educación, telecomunicaciones y comercio electrónico. </a:t>
            </a:r>
            <a:r>
              <a:rPr lang="es-PE" sz="2000" b="1" i="1" u="none" strike="noStrike" cap="none" dirty="0">
                <a:solidFill>
                  <a:srgbClr val="FF0000"/>
                </a:solidFill>
              </a:rPr>
              <a:t>A</a:t>
            </a:r>
            <a:r>
              <a:rPr lang="es-PE" sz="2000" b="1" i="1" u="none" strike="noStrike" cap="none" dirty="0">
                <a:solidFill>
                  <a:srgbClr val="C00000"/>
                </a:solidFill>
              </a:rPr>
              <a:t>ctual</a:t>
            </a:r>
            <a:r>
              <a:rPr lang="es-PE" sz="2000" b="1" i="1" dirty="0">
                <a:solidFill>
                  <a:srgbClr val="C00000"/>
                </a:solidFill>
              </a:rPr>
              <a:t>mente trabajo en TECSUP como Coordinador de la Carrera de Diseño y Desarrollo de Software</a:t>
            </a:r>
            <a:endParaRPr sz="2400" b="1" i="1" u="none" strike="noStrike" cap="none" dirty="0">
              <a:solidFill>
                <a:srgbClr val="C00000"/>
              </a:solidFill>
            </a:endParaRPr>
          </a:p>
        </p:txBody>
      </p:sp>
      <p:pic>
        <p:nvPicPr>
          <p:cNvPr id="103" name="Google Shape;103;g2d00da58544_0_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95675" y="2253700"/>
            <a:ext cx="2312775" cy="18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2d00da58544_0_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4620375"/>
            <a:ext cx="3408451" cy="170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da63291530_0_181"/>
          <p:cNvSpPr txBox="1">
            <a:spLocks noGrp="1"/>
          </p:cNvSpPr>
          <p:nvPr>
            <p:ph type="title"/>
          </p:nvPr>
        </p:nvSpPr>
        <p:spPr>
          <a:xfrm>
            <a:off x="457200" y="1500750"/>
            <a:ext cx="2755500" cy="41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Nudos numéricos</a:t>
            </a:r>
            <a:endParaRPr b="1">
              <a:solidFill>
                <a:srgbClr val="C00000"/>
              </a:solidFill>
            </a:endParaRPr>
          </a:p>
        </p:txBody>
      </p:sp>
      <p:pic>
        <p:nvPicPr>
          <p:cNvPr id="240" name="Google Shape;240;g2da63291530_0_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9525" y="156825"/>
            <a:ext cx="5643025" cy="662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2da63291530_0_1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350" y="5494575"/>
            <a:ext cx="3223624" cy="86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g2da63291530_0_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500" y="833601"/>
            <a:ext cx="7735625" cy="635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2da63291530_0_196"/>
          <p:cNvSpPr txBox="1"/>
          <p:nvPr/>
        </p:nvSpPr>
        <p:spPr>
          <a:xfrm>
            <a:off x="0" y="152400"/>
            <a:ext cx="9076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Khipu found covered by peanuts in Inkawasi, Cañete</a:t>
            </a:r>
            <a:endParaRPr sz="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g2da63291530_0_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900" y="1036325"/>
            <a:ext cx="5964676" cy="539610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2da63291530_0_189"/>
          <p:cNvSpPr txBox="1"/>
          <p:nvPr/>
        </p:nvSpPr>
        <p:spPr>
          <a:xfrm>
            <a:off x="0" y="152400"/>
            <a:ext cx="9076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Ejemplo visual</a:t>
            </a:r>
            <a:endParaRPr sz="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2daf46381fb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0925" y="567875"/>
            <a:ext cx="4728350" cy="600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a63291530_0_112"/>
          <p:cNvSpPr txBox="1"/>
          <p:nvPr/>
        </p:nvSpPr>
        <p:spPr>
          <a:xfrm>
            <a:off x="166100" y="417550"/>
            <a:ext cx="8826300" cy="1143000"/>
          </a:xfrm>
          <a:prstGeom prst="rect">
            <a:avLst/>
          </a:prstGeom>
          <a:solidFill>
            <a:srgbClr val="FFFFFF">
              <a:alpha val="48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es-PE" sz="4400" b="1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Bibliografía</a:t>
            </a:r>
            <a:endParaRPr sz="1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2da63291530_0_112"/>
          <p:cNvSpPr txBox="1"/>
          <p:nvPr/>
        </p:nvSpPr>
        <p:spPr>
          <a:xfrm>
            <a:off x="665125" y="1761525"/>
            <a:ext cx="7536000" cy="39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Quipus: Mil años de historia anudada en los Andes y su futuro digital (Perú Breve) .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Manuel Medrano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.2021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El Imperio Inka. Izumi Shimada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Mathematics of the Incas: Code of the Quipu.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Marcia Ascher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,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Robert Ascher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.2011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https://es.wikipedia.org/wiki/Quipu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marR="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 u="sng">
                <a:solidFill>
                  <a:schemeClr val="hlink"/>
                </a:solidFill>
                <a:highlight>
                  <a:srgbClr val="FFFFFF"/>
                </a:highlight>
                <a:hlinkClick r:id="rId7"/>
              </a:rPr>
              <a:t>https://github.com/potatodax/quipucamayoc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g11f3d5a474c_0_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5250" y="1667975"/>
            <a:ext cx="6949450" cy="32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1f3d5a474c_0_8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Quipu (Khipu )</a:t>
            </a:r>
            <a:endParaRPr b="1">
              <a:solidFill>
                <a:srgbClr val="C00000"/>
              </a:solidFill>
            </a:endParaRPr>
          </a:p>
        </p:txBody>
      </p:sp>
      <p:sp>
        <p:nvSpPr>
          <p:cNvPr id="117" name="Google Shape;117;g11f3d5a474c_0_81"/>
          <p:cNvSpPr txBox="1"/>
          <p:nvPr/>
        </p:nvSpPr>
        <p:spPr>
          <a:xfrm>
            <a:off x="665125" y="1990125"/>
            <a:ext cx="4860900" cy="3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Nudo en Quechua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Usado en los Andes por 1000 años : 950 dc - 1950 dc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Registra informaciòn númerica y narrativa.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Cuerdas de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lana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 o de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algodón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 de diversos colores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  <p:pic>
        <p:nvPicPr>
          <p:cNvPr id="118" name="Google Shape;118;g11f3d5a474c_0_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78425" y="1966938"/>
            <a:ext cx="2847975" cy="42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da63291530_0_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Uso del Quipu</a:t>
            </a:r>
            <a:endParaRPr b="1">
              <a:solidFill>
                <a:srgbClr val="C00000"/>
              </a:solidFill>
            </a:endParaRPr>
          </a:p>
        </p:txBody>
      </p:sp>
      <p:sp>
        <p:nvSpPr>
          <p:cNvPr id="125" name="Google Shape;125;g2da63291530_0_4"/>
          <p:cNvSpPr txBox="1"/>
          <p:nvPr/>
        </p:nvSpPr>
        <p:spPr>
          <a:xfrm>
            <a:off x="665125" y="1685325"/>
            <a:ext cx="5001600" cy="45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El Imperio Inca no inventó un sistema de escritura gráfica.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Usado para administrar el Imperio Inca. (control político y social sobre  10M habitantes)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Usado como un sistema de 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contabilidad</a:t>
            </a: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 y almacenamiento de relatos épicos de los Incas difuntos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  <p:pic>
        <p:nvPicPr>
          <p:cNvPr id="126" name="Google Shape;126;g2da63291530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4499" y="1327100"/>
            <a:ext cx="2932299" cy="49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da63291530_0_1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Uso del Quipu</a:t>
            </a:r>
            <a:endParaRPr b="1">
              <a:solidFill>
                <a:srgbClr val="C00000"/>
              </a:solidFill>
            </a:endParaRPr>
          </a:p>
        </p:txBody>
      </p:sp>
      <p:pic>
        <p:nvPicPr>
          <p:cNvPr id="133" name="Google Shape;133;g2da63291530_0_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218075"/>
            <a:ext cx="8048776" cy="510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da63291530_0_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Quipucamayoc</a:t>
            </a:r>
            <a:endParaRPr b="1">
              <a:solidFill>
                <a:srgbClr val="C00000"/>
              </a:solidFill>
            </a:endParaRPr>
          </a:p>
        </p:txBody>
      </p:sp>
      <p:sp>
        <p:nvSpPr>
          <p:cNvPr id="140" name="Google Shape;140;g2da63291530_0_15"/>
          <p:cNvSpPr txBox="1"/>
          <p:nvPr/>
        </p:nvSpPr>
        <p:spPr>
          <a:xfrm>
            <a:off x="665125" y="2218725"/>
            <a:ext cx="5001600" cy="45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“Guardián” o “Animador de nudos” en Quechua 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Llevaban el control de :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914400" lvl="1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○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Informaciòn militar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914400" lvl="1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○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Tributos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914400" lvl="1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○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Eventos de calendario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914400" lvl="1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○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Inventario de rebaños de camélidos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  <p:pic>
        <p:nvPicPr>
          <p:cNvPr id="141" name="Google Shape;141;g2da63291530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9125" y="1814538"/>
            <a:ext cx="2867025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2da63291530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600" y="1204938"/>
            <a:ext cx="5486400" cy="4477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da63291530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4600" y="5461225"/>
            <a:ext cx="4653025" cy="125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da63291530_0_3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Cronistas : Pedro Cieza de León</a:t>
            </a:r>
            <a:endParaRPr b="1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da63291530_0_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7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b="1">
                <a:solidFill>
                  <a:srgbClr val="C00000"/>
                </a:solidFill>
              </a:rPr>
              <a:t>Cronistas : Pedro Cieza de León</a:t>
            </a:r>
            <a:endParaRPr b="1">
              <a:solidFill>
                <a:srgbClr val="C00000"/>
              </a:solidFill>
            </a:endParaRPr>
          </a:p>
        </p:txBody>
      </p:sp>
      <p:sp>
        <p:nvSpPr>
          <p:cNvPr id="156" name="Google Shape;156;g2da63291530_0_23"/>
          <p:cNvSpPr txBox="1"/>
          <p:nvPr/>
        </p:nvSpPr>
        <p:spPr>
          <a:xfrm>
            <a:off x="665125" y="2218725"/>
            <a:ext cx="5001600" cy="30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0F1111"/>
              </a:buClr>
              <a:buSzPts val="2500"/>
              <a:buChar char="●"/>
            </a:pPr>
            <a:r>
              <a:rPr lang="es-PE" sz="2500">
                <a:solidFill>
                  <a:srgbClr val="0F1111"/>
                </a:solidFill>
                <a:highlight>
                  <a:srgbClr val="FFFFFF"/>
                </a:highlight>
              </a:rPr>
              <a:t>Pedro Cieza de Leòn (Llerena, Badajoz, 1520-Sevilla, España, 2 de julio de 1541​) mencionó sobre los quipus que “un par de alpargatas no se podían esconder”</a:t>
            </a:r>
            <a:endParaRPr sz="2500">
              <a:solidFill>
                <a:srgbClr val="0F1111"/>
              </a:solidFill>
              <a:highlight>
                <a:srgbClr val="FFFFFF"/>
              </a:highlight>
            </a:endParaRPr>
          </a:p>
        </p:txBody>
      </p:sp>
      <p:pic>
        <p:nvPicPr>
          <p:cNvPr id="157" name="Google Shape;157;g2da63291530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1200" y="2900925"/>
            <a:ext cx="2962275" cy="15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520</Words>
  <Application>Microsoft Office PowerPoint</Application>
  <PresentationFormat>Presentación en pantalla (4:3)</PresentationFormat>
  <Paragraphs>82</Paragraphs>
  <Slides>24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</vt:lpstr>
      <vt:lpstr>Helvetica Neue</vt:lpstr>
      <vt:lpstr>Roboto</vt:lpstr>
      <vt:lpstr>Calibri</vt:lpstr>
      <vt:lpstr>Tema de Office</vt:lpstr>
      <vt:lpstr>Presentación de PowerPoint</vt:lpstr>
      <vt:lpstr>Presentación de PowerPoint</vt:lpstr>
      <vt:lpstr>Presentación de PowerPoint</vt:lpstr>
      <vt:lpstr>Quipu (Khipu )</vt:lpstr>
      <vt:lpstr>Uso del Quipu</vt:lpstr>
      <vt:lpstr>Uso del Quipu</vt:lpstr>
      <vt:lpstr>Quipucamayoc</vt:lpstr>
      <vt:lpstr>Cronistas : Pedro Cieza de León</vt:lpstr>
      <vt:lpstr>Cronistas : Pedro Cieza de León</vt:lpstr>
      <vt:lpstr>¿Cuántos Quipus existen?</vt:lpstr>
      <vt:lpstr>Presentación de PowerPoint</vt:lpstr>
      <vt:lpstr>Los Khipus de Puruchuco, un hallazgo arqueológico sin precedentes</vt:lpstr>
      <vt:lpstr>Museo de Puruchuco</vt:lpstr>
      <vt:lpstr>Quipu Canónico</vt:lpstr>
      <vt:lpstr>Quipu Canónico</vt:lpstr>
      <vt:lpstr>Presentación de PowerPoint</vt:lpstr>
      <vt:lpstr>Presentación de PowerPoint</vt:lpstr>
      <vt:lpstr>Presentación de PowerPoint</vt:lpstr>
      <vt:lpstr>Presentación de PowerPoint</vt:lpstr>
      <vt:lpstr>Nudos numéricos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Jaime Gomez Marin</cp:lastModifiedBy>
  <cp:revision>1</cp:revision>
  <dcterms:modified xsi:type="dcterms:W3CDTF">2024-06-06T15:51:41Z</dcterms:modified>
</cp:coreProperties>
</file>